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7" r:id="rId6"/>
    <p:sldId id="269" r:id="rId7"/>
    <p:sldId id="268" r:id="rId8"/>
    <p:sldId id="270" r:id="rId9"/>
    <p:sldId id="277" r:id="rId10"/>
    <p:sldId id="271" r:id="rId11"/>
    <p:sldId id="272" r:id="rId12"/>
    <p:sldId id="273" r:id="rId13"/>
    <p:sldId id="274" r:id="rId14"/>
    <p:sldId id="276" r:id="rId15"/>
    <p:sldId id="275" r:id="rId16"/>
    <p:sldId id="25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85729"/>
            <a:ext cx="8429684" cy="1428759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МАОУ </a:t>
            </a:r>
            <a:br>
              <a:rPr lang="ru-RU" sz="3200" dirty="0" smtClean="0"/>
            </a:br>
            <a:r>
              <a:rPr lang="ru-RU" sz="3200" dirty="0" smtClean="0"/>
              <a:t>«</a:t>
            </a:r>
            <a:r>
              <a:rPr lang="ru-RU" sz="3200" dirty="0" err="1" smtClean="0"/>
              <a:t>Нижнемуллинская</a:t>
            </a:r>
            <a:r>
              <a:rPr lang="ru-RU" sz="3200" dirty="0" smtClean="0"/>
              <a:t> средняя школа»</a:t>
            </a:r>
            <a:br>
              <a:rPr lang="ru-RU" sz="3200" dirty="0" smtClean="0"/>
            </a:br>
            <a:r>
              <a:rPr lang="ru-RU" sz="3200" dirty="0" smtClean="0"/>
              <a:t>Пермский район Пермский край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785926"/>
            <a:ext cx="8501122" cy="4786346"/>
          </a:xfrm>
        </p:spPr>
        <p:txBody>
          <a:bodyPr>
            <a:normAutofit fontScale="77500" lnSpcReduction="20000"/>
          </a:bodyPr>
          <a:lstStyle/>
          <a:p>
            <a:r>
              <a:rPr lang="ru-RU" sz="4700" b="1" dirty="0" smtClean="0"/>
              <a:t>Активное участие родителей </a:t>
            </a:r>
          </a:p>
          <a:p>
            <a:r>
              <a:rPr lang="ru-RU" sz="4700" b="1" dirty="0" smtClean="0"/>
              <a:t>в жизни класса</a:t>
            </a:r>
          </a:p>
          <a:p>
            <a:pPr algn="r"/>
            <a:r>
              <a:rPr lang="ru-RU" dirty="0" smtClean="0"/>
              <a:t>Из опыта работы Флёровой</a:t>
            </a:r>
          </a:p>
          <a:p>
            <a:pPr algn="r"/>
            <a:r>
              <a:rPr lang="ru-RU" dirty="0" smtClean="0"/>
              <a:t> Ларисы Владимировны,</a:t>
            </a:r>
          </a:p>
          <a:p>
            <a:pPr algn="r"/>
            <a:r>
              <a:rPr lang="ru-RU" dirty="0" smtClean="0"/>
              <a:t> классного руководителя класса-комплекта </a:t>
            </a:r>
          </a:p>
          <a:p>
            <a:pPr algn="r"/>
            <a:r>
              <a:rPr lang="ru-RU" dirty="0" smtClean="0"/>
              <a:t>для детей с умственной отсталостью </a:t>
            </a:r>
          </a:p>
          <a:p>
            <a:pPr algn="r"/>
            <a:r>
              <a:rPr lang="ru-RU" dirty="0" smtClean="0"/>
              <a:t>(интеллектуальными нарушениями</a:t>
            </a:r>
          </a:p>
          <a:p>
            <a:pPr algn="r"/>
            <a:r>
              <a:rPr lang="ru-RU" dirty="0" smtClean="0"/>
              <a:t>)</a:t>
            </a:r>
          </a:p>
          <a:p>
            <a:r>
              <a:rPr lang="ru-RU" dirty="0" smtClean="0"/>
              <a:t>  Краевой педагогический фестиваль </a:t>
            </a:r>
          </a:p>
          <a:p>
            <a:r>
              <a:rPr lang="ru-RU" dirty="0" smtClean="0"/>
              <a:t>активных воспитательных практик</a:t>
            </a:r>
          </a:p>
          <a:p>
            <a:r>
              <a:rPr lang="ru-RU" dirty="0" smtClean="0"/>
              <a:t>п. Менделеево 21 марта 20120год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 1 сентября . Весенний кросс. Смотр строя и песни.</a:t>
            </a:r>
            <a:br>
              <a:rPr lang="ru-RU" sz="2800" b="1" dirty="0" smtClean="0"/>
            </a:br>
            <a:r>
              <a:rPr lang="ru-RU" sz="2800" b="1" dirty="0" smtClean="0"/>
              <a:t>Ярмарка в масленичную неделю.  Последний звонок… Родители создали своим детям </a:t>
            </a:r>
            <a:br>
              <a:rPr lang="ru-RU" sz="2800" b="1" dirty="0" smtClean="0"/>
            </a:br>
            <a:r>
              <a:rPr lang="ru-RU" sz="2800" b="1" dirty="0" smtClean="0"/>
              <a:t>Ситуацию успеха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 smtClean="0"/>
          </a:p>
          <a:p>
            <a:endParaRPr lang="ru-RU" dirty="0"/>
          </a:p>
        </p:txBody>
      </p:sp>
      <p:pic>
        <p:nvPicPr>
          <p:cNvPr id="4098" name="Picture 2" descr="C:\Users\Админ\Desktop\P1020229.JPG"/>
          <p:cNvPicPr>
            <a:picLocks noChangeAspect="1" noChangeArrowheads="1"/>
          </p:cNvPicPr>
          <p:nvPr/>
        </p:nvPicPr>
        <p:blipFill>
          <a:blip r:embed="rId2" cstate="print"/>
          <a:srcRect l="4687" r="9375"/>
          <a:stretch>
            <a:fillRect/>
          </a:stretch>
        </p:blipFill>
        <p:spPr bwMode="auto">
          <a:xfrm>
            <a:off x="357158" y="1857364"/>
            <a:ext cx="3714776" cy="3241964"/>
          </a:xfrm>
          <a:prstGeom prst="rect">
            <a:avLst/>
          </a:prstGeom>
          <a:noFill/>
        </p:spPr>
      </p:pic>
      <p:pic>
        <p:nvPicPr>
          <p:cNvPr id="7" name="Picture 3" descr="C:\Users\Админ\Desktop\P1020990.JPG"/>
          <p:cNvPicPr>
            <a:picLocks noChangeAspect="1" noChangeArrowheads="1"/>
          </p:cNvPicPr>
          <p:nvPr/>
        </p:nvPicPr>
        <p:blipFill>
          <a:blip r:embed="rId3" cstate="print"/>
          <a:srcRect l="5468" t="7291" b="9375"/>
          <a:stretch>
            <a:fillRect/>
          </a:stretch>
        </p:blipFill>
        <p:spPr bwMode="auto">
          <a:xfrm>
            <a:off x="3643306" y="4572008"/>
            <a:ext cx="5143536" cy="2165677"/>
          </a:xfrm>
          <a:prstGeom prst="rect">
            <a:avLst/>
          </a:prstGeom>
          <a:noFill/>
        </p:spPr>
      </p:pic>
      <p:pic>
        <p:nvPicPr>
          <p:cNvPr id="5122" name="Picture 2" descr="C:\Users\Админ\Desktop\P1030002.JPG"/>
          <p:cNvPicPr>
            <a:picLocks noChangeAspect="1" noChangeArrowheads="1"/>
          </p:cNvPicPr>
          <p:nvPr/>
        </p:nvPicPr>
        <p:blipFill>
          <a:blip r:embed="rId4" cstate="print"/>
          <a:srcRect l="8593" t="10416" r="3906" b="10416"/>
          <a:stretch>
            <a:fillRect/>
          </a:stretch>
        </p:blipFill>
        <p:spPr bwMode="auto">
          <a:xfrm>
            <a:off x="4714876" y="1928802"/>
            <a:ext cx="4000528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Собрали в школу. Сшили  галстуки</a:t>
            </a:r>
            <a:endParaRPr lang="ru-RU" dirty="0"/>
          </a:p>
        </p:txBody>
      </p:sp>
      <p:pic>
        <p:nvPicPr>
          <p:cNvPr id="5122" name="Picture 2" descr="C:\Users\Админ\Desktop\P10303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567" t="19888" r="16853" b="13819"/>
          <a:stretch>
            <a:fillRect/>
          </a:stretch>
        </p:blipFill>
        <p:spPr bwMode="auto">
          <a:xfrm>
            <a:off x="4357686" y="1571612"/>
            <a:ext cx="4500594" cy="3000396"/>
          </a:xfrm>
          <a:prstGeom prst="rect">
            <a:avLst/>
          </a:prstGeom>
          <a:noFill/>
        </p:spPr>
      </p:pic>
      <p:pic>
        <p:nvPicPr>
          <p:cNvPr id="6" name="Picture 3" descr="C:\Users\Админ\Desktop\P1030296.JPG"/>
          <p:cNvPicPr>
            <a:picLocks noChangeAspect="1" noChangeArrowheads="1"/>
          </p:cNvPicPr>
          <p:nvPr/>
        </p:nvPicPr>
        <p:blipFill>
          <a:blip r:embed="rId3" cstate="print"/>
          <a:srcRect l="5468" t="12500" r="7031" b="10417"/>
          <a:stretch>
            <a:fillRect/>
          </a:stretch>
        </p:blipFill>
        <p:spPr bwMode="auto">
          <a:xfrm>
            <a:off x="285720" y="1357298"/>
            <a:ext cx="4226459" cy="3500462"/>
          </a:xfrm>
          <a:prstGeom prst="rect">
            <a:avLst/>
          </a:prstGeom>
          <a:noFill/>
        </p:spPr>
      </p:pic>
      <p:pic>
        <p:nvPicPr>
          <p:cNvPr id="7" name="Picture 4" descr="C:\Users\Админ\Desktop\P1020434.JPG"/>
          <p:cNvPicPr>
            <a:picLocks noChangeAspect="1" noChangeArrowheads="1"/>
          </p:cNvPicPr>
          <p:nvPr/>
        </p:nvPicPr>
        <p:blipFill>
          <a:blip r:embed="rId4" cstate="print"/>
          <a:srcRect l="4687" t="20833" r="4687" b="8333"/>
          <a:stretch>
            <a:fillRect/>
          </a:stretch>
        </p:blipFill>
        <p:spPr bwMode="auto">
          <a:xfrm>
            <a:off x="1142976" y="4286256"/>
            <a:ext cx="7072362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274638"/>
            <a:ext cx="3900486" cy="49403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3971924" cy="6143668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sz="3600" b="1" dirty="0" smtClean="0"/>
              <a:t>На заседании детско-родительского клуба «Ростки» один раз в четверть дети проводят вечер со своими родителями и узнают больше о их профессии и хобби. Знакомятся с профессиями родителей одноклассников и других обучающихся начальной школы, принимают участие в мастер-классах</a:t>
            </a:r>
            <a:r>
              <a:rPr lang="ru-RU" b="1" dirty="0" smtClean="0"/>
              <a:t>.</a:t>
            </a:r>
            <a:endParaRPr lang="ru-RU" dirty="0"/>
          </a:p>
        </p:txBody>
      </p:sp>
      <p:pic>
        <p:nvPicPr>
          <p:cNvPr id="1026" name="Picture 2" descr="C:\Users\Админ\Desktop\P1030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786183" y="1285859"/>
            <a:ext cx="5786478" cy="40719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 ещё родители </a:t>
            </a:r>
            <a:r>
              <a:rPr lang="ru-RU" dirty="0" err="1" smtClean="0"/>
              <a:t>детейспонсируют</a:t>
            </a:r>
            <a:r>
              <a:rPr lang="ru-RU" dirty="0" smtClean="0"/>
              <a:t> …</a:t>
            </a:r>
            <a:endParaRPr lang="ru-RU" dirty="0"/>
          </a:p>
        </p:txBody>
      </p:sp>
      <p:pic>
        <p:nvPicPr>
          <p:cNvPr id="4" name="Picture 2" descr="C:\Users\Админ\Desktop\ярмарка\P10208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928670"/>
            <a:ext cx="3071834" cy="2572789"/>
          </a:xfrm>
          <a:prstGeom prst="rect">
            <a:avLst/>
          </a:prstGeom>
          <a:noFill/>
        </p:spPr>
      </p:pic>
      <p:pic>
        <p:nvPicPr>
          <p:cNvPr id="5" name="Picture 2" descr="C:\Users\Админ\Desktop\визитка\P10001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214422"/>
            <a:ext cx="3000396" cy="2214578"/>
          </a:xfrm>
          <a:prstGeom prst="rect">
            <a:avLst/>
          </a:prstGeom>
          <a:noFill/>
        </p:spPr>
      </p:pic>
      <p:pic>
        <p:nvPicPr>
          <p:cNvPr id="2050" name="Picture 2" descr="C:\Users\Админ\Desktop\P1010586.JPG"/>
          <p:cNvPicPr>
            <a:picLocks noChangeAspect="1" noChangeArrowheads="1"/>
          </p:cNvPicPr>
          <p:nvPr/>
        </p:nvPicPr>
        <p:blipFill>
          <a:blip r:embed="rId4" cstate="print"/>
          <a:srcRect l="7031" t="11458" r="10156" b="15624"/>
          <a:stretch>
            <a:fillRect/>
          </a:stretch>
        </p:blipFill>
        <p:spPr bwMode="auto">
          <a:xfrm>
            <a:off x="428596" y="3929066"/>
            <a:ext cx="3643338" cy="2571744"/>
          </a:xfrm>
          <a:prstGeom prst="rect">
            <a:avLst/>
          </a:prstGeom>
          <a:noFill/>
        </p:spPr>
      </p:pic>
      <p:pic>
        <p:nvPicPr>
          <p:cNvPr id="2051" name="Picture 3" descr="C:\Users\Админ\Desktop\P1020455.JPG"/>
          <p:cNvPicPr>
            <a:picLocks noChangeAspect="1" noChangeArrowheads="1"/>
          </p:cNvPicPr>
          <p:nvPr/>
        </p:nvPicPr>
        <p:blipFill>
          <a:blip r:embed="rId5" cstate="print"/>
          <a:srcRect l="21094" t="9375" r="22656" b="14583"/>
          <a:stretch>
            <a:fillRect/>
          </a:stretch>
        </p:blipFill>
        <p:spPr bwMode="auto">
          <a:xfrm>
            <a:off x="6429388" y="3714752"/>
            <a:ext cx="2428892" cy="2462627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3143240" y="2643182"/>
            <a:ext cx="3857652" cy="17859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На поездки, уроки</a:t>
            </a:r>
          </a:p>
          <a:p>
            <a:pPr algn="ctr"/>
            <a:r>
              <a:rPr lang="ru-RU" sz="2400" dirty="0" smtClean="0"/>
              <a:t> и участие в акциях</a:t>
            </a:r>
            <a:endParaRPr lang="ru-RU" sz="2400" dirty="0"/>
          </a:p>
        </p:txBody>
      </p:sp>
      <p:pic>
        <p:nvPicPr>
          <p:cNvPr id="2053" name="Picture 5" descr="C:\Users\Админ\Desktop\P1010711.JPG"/>
          <p:cNvPicPr>
            <a:picLocks noChangeAspect="1" noChangeArrowheads="1"/>
          </p:cNvPicPr>
          <p:nvPr/>
        </p:nvPicPr>
        <p:blipFill>
          <a:blip r:embed="rId6" cstate="print"/>
          <a:srcRect l="4687" t="6250" r="13281" b="15625"/>
          <a:stretch>
            <a:fillRect/>
          </a:stretch>
        </p:blipFill>
        <p:spPr bwMode="auto">
          <a:xfrm>
            <a:off x="285720" y="2143116"/>
            <a:ext cx="2143140" cy="1571636"/>
          </a:xfrm>
          <a:prstGeom prst="rect">
            <a:avLst/>
          </a:prstGeom>
          <a:noFill/>
        </p:spPr>
      </p:pic>
      <p:pic>
        <p:nvPicPr>
          <p:cNvPr id="2054" name="Picture 6" descr="C:\Users\Админ\Desktop\P1020858.JPG"/>
          <p:cNvPicPr>
            <a:picLocks noChangeAspect="1" noChangeArrowheads="1"/>
          </p:cNvPicPr>
          <p:nvPr/>
        </p:nvPicPr>
        <p:blipFill>
          <a:blip r:embed="rId7" cstate="print"/>
          <a:srcRect l="10937" t="14583" r="8593"/>
          <a:stretch>
            <a:fillRect/>
          </a:stretch>
        </p:blipFill>
        <p:spPr bwMode="auto">
          <a:xfrm>
            <a:off x="4143372" y="4786322"/>
            <a:ext cx="2243347" cy="1785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Мы приглашаем родителей</a:t>
            </a:r>
            <a:br>
              <a:rPr lang="ru-RU" dirty="0" smtClean="0"/>
            </a:br>
            <a:r>
              <a:rPr lang="ru-RU" dirty="0" smtClean="0"/>
              <a:t> на открытые уроки и мероприятия</a:t>
            </a:r>
            <a:endParaRPr lang="ru-RU" dirty="0"/>
          </a:p>
        </p:txBody>
      </p:sp>
      <p:pic>
        <p:nvPicPr>
          <p:cNvPr id="5" name="Picture 2" descr="C:\Users\Админ\Desktop\визитка\P10000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3499658" cy="2502131"/>
          </a:xfrm>
          <a:prstGeom prst="rect">
            <a:avLst/>
          </a:prstGeom>
          <a:noFill/>
        </p:spPr>
      </p:pic>
      <p:pic>
        <p:nvPicPr>
          <p:cNvPr id="3074" name="Picture 2" descr="C:\Users\Админ\Desktop\P102096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3302" t="16731" r="13302" b="23290"/>
          <a:stretch>
            <a:fillRect/>
          </a:stretch>
        </p:blipFill>
        <p:spPr bwMode="auto">
          <a:xfrm>
            <a:off x="4071934" y="1714488"/>
            <a:ext cx="4000528" cy="2451936"/>
          </a:xfrm>
          <a:prstGeom prst="rect">
            <a:avLst/>
          </a:prstGeom>
          <a:noFill/>
        </p:spPr>
      </p:pic>
      <p:pic>
        <p:nvPicPr>
          <p:cNvPr id="8" name="Picture 2" descr="http://s3-eu-central-1.amazonaws.com/tekgazeta/uploads/2015/11/291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4071942"/>
            <a:ext cx="6143668" cy="24114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Удивляем их на праздниках,</a:t>
            </a:r>
            <a:br>
              <a:rPr lang="ru-RU" dirty="0" smtClean="0"/>
            </a:br>
            <a:r>
              <a:rPr lang="ru-RU" dirty="0" smtClean="0"/>
              <a:t> делают  подарки и сюрпризы.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34010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099" name="Picture 3" descr="C:\Users\Админ\Desktop\P1020889.JPG"/>
          <p:cNvPicPr>
            <a:picLocks noChangeAspect="1" noChangeArrowheads="1"/>
          </p:cNvPicPr>
          <p:nvPr/>
        </p:nvPicPr>
        <p:blipFill>
          <a:blip r:embed="rId2" cstate="print"/>
          <a:srcRect l="17187" t="13542" r="28125" b="13541"/>
          <a:stretch>
            <a:fillRect/>
          </a:stretch>
        </p:blipFill>
        <p:spPr bwMode="auto">
          <a:xfrm rot="19996004">
            <a:off x="3549543" y="3049484"/>
            <a:ext cx="2786082" cy="2786082"/>
          </a:xfrm>
          <a:prstGeom prst="rect">
            <a:avLst/>
          </a:prstGeom>
          <a:noFill/>
        </p:spPr>
      </p:pic>
      <p:pic>
        <p:nvPicPr>
          <p:cNvPr id="8" name="Picture 2" descr="C:\Users\Админ\Desktop\P1020800.JPG"/>
          <p:cNvPicPr>
            <a:picLocks noChangeAspect="1" noChangeArrowheads="1"/>
          </p:cNvPicPr>
          <p:nvPr/>
        </p:nvPicPr>
        <p:blipFill>
          <a:blip r:embed="rId3" cstate="print"/>
          <a:srcRect l="16406" t="23958" r="3906"/>
          <a:stretch>
            <a:fillRect/>
          </a:stretch>
        </p:blipFill>
        <p:spPr bwMode="auto">
          <a:xfrm>
            <a:off x="6072198" y="4143380"/>
            <a:ext cx="2750884" cy="2428892"/>
          </a:xfrm>
          <a:prstGeom prst="rect">
            <a:avLst/>
          </a:prstGeom>
          <a:noFill/>
        </p:spPr>
      </p:pic>
      <p:pic>
        <p:nvPicPr>
          <p:cNvPr id="4100" name="Picture 4" descr="C:\Users\Админ\Desktop\P1030183.JPG"/>
          <p:cNvPicPr>
            <a:picLocks noChangeAspect="1" noChangeArrowheads="1"/>
          </p:cNvPicPr>
          <p:nvPr/>
        </p:nvPicPr>
        <p:blipFill>
          <a:blip r:embed="rId4" cstate="print"/>
          <a:srcRect l="3125" r="7031" b="4166"/>
          <a:stretch>
            <a:fillRect/>
          </a:stretch>
        </p:blipFill>
        <p:spPr bwMode="auto">
          <a:xfrm>
            <a:off x="6357950" y="1571612"/>
            <a:ext cx="2448525" cy="2428892"/>
          </a:xfrm>
          <a:prstGeom prst="rect">
            <a:avLst/>
          </a:prstGeom>
          <a:noFill/>
        </p:spPr>
      </p:pic>
      <p:pic>
        <p:nvPicPr>
          <p:cNvPr id="10" name="Picture 2" descr="C:\Users\Админ\Desktop\P1020896.JPG"/>
          <p:cNvPicPr>
            <a:picLocks noChangeAspect="1" noChangeArrowheads="1"/>
          </p:cNvPicPr>
          <p:nvPr/>
        </p:nvPicPr>
        <p:blipFill>
          <a:blip r:embed="rId5" cstate="print"/>
          <a:srcRect l="10935" t="5682" r="12118" b="10663"/>
          <a:stretch>
            <a:fillRect/>
          </a:stretch>
        </p:blipFill>
        <p:spPr bwMode="auto">
          <a:xfrm>
            <a:off x="90276" y="1928802"/>
            <a:ext cx="3624468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Детей надо любить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Родителей хвалить</a:t>
            </a:r>
          </a:p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Школа – второй дом…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Ребёнок учится тому, </a:t>
            </a:r>
            <a:br>
              <a:rPr lang="ru-RU" dirty="0" smtClean="0"/>
            </a:br>
            <a:r>
              <a:rPr lang="ru-RU" dirty="0" smtClean="0"/>
              <a:t>                    что видит у себя в дому…</a:t>
            </a:r>
            <a:br>
              <a:rPr lang="ru-RU" dirty="0" smtClean="0"/>
            </a:br>
            <a:r>
              <a:rPr lang="ru-RU" dirty="0" smtClean="0"/>
              <a:t>                              (Народная мудрость)</a:t>
            </a:r>
            <a:endParaRPr lang="ru-RU" dirty="0"/>
          </a:p>
        </p:txBody>
      </p:sp>
      <p:pic>
        <p:nvPicPr>
          <p:cNvPr id="1026" name="Picture 2" descr="C:\Users\Админ\Desktop\P10202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071942"/>
            <a:ext cx="2857520" cy="2143140"/>
          </a:xfrm>
          <a:prstGeom prst="rect">
            <a:avLst/>
          </a:prstGeom>
          <a:noFill/>
        </p:spPr>
      </p:pic>
      <p:pic>
        <p:nvPicPr>
          <p:cNvPr id="1027" name="Picture 3" descr="C:\Users\Админ\Desktop\P10202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6789282" y="34504530"/>
            <a:ext cx="21945600" cy="16459200"/>
          </a:xfrm>
          <a:prstGeom prst="rect">
            <a:avLst/>
          </a:prstGeom>
          <a:noFill/>
        </p:spPr>
      </p:pic>
      <p:pic>
        <p:nvPicPr>
          <p:cNvPr id="3" name="Picture 2" descr="C:\Users\Админ\Desktop\P1020243.JPG"/>
          <p:cNvPicPr>
            <a:picLocks noChangeAspect="1" noChangeArrowheads="1"/>
          </p:cNvPicPr>
          <p:nvPr/>
        </p:nvPicPr>
        <p:blipFill>
          <a:blip r:embed="rId4" cstate="print"/>
          <a:srcRect t="20228" r="1" b="7977"/>
          <a:stretch>
            <a:fillRect/>
          </a:stretch>
        </p:blipFill>
        <p:spPr bwMode="auto">
          <a:xfrm>
            <a:off x="4286248" y="3143248"/>
            <a:ext cx="4510782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8572560" cy="4714908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/>
              <a:t>      </a:t>
            </a:r>
            <a:r>
              <a:rPr lang="ru-RU" sz="4000" dirty="0" smtClean="0"/>
              <a:t>Дети в одной семье все разные. А ребёнок с ОВЗ – особенный. Дети с умственной отсталостью – наиболее сложная категория детей, включённая в образовательное и воспитательное пространство. Категория умственно отсталых детей представляет собой весьма неоднородную группу. Даже обучаясь в одном классе или классе-комплекте, дети этой группы характеризуются разным темпом и разной динамикой психофизического развития, потенциалом </a:t>
            </a:r>
          </a:p>
          <a:p>
            <a:pPr algn="just">
              <a:buNone/>
            </a:pPr>
            <a:r>
              <a:rPr lang="ru-RU" sz="4000" dirty="0" smtClean="0"/>
              <a:t>     к коррекционно-педагогическому воздействию </a:t>
            </a:r>
          </a:p>
          <a:p>
            <a:pPr algn="just">
              <a:buNone/>
            </a:pPr>
            <a:r>
              <a:rPr lang="ru-RU" sz="4000" dirty="0" smtClean="0"/>
              <a:t>     и социализации в общество. Эти дети тоже  являются членами нашего общества, и, как другие,  хотят быть полезными, нужными, необходимыми людьми.</a:t>
            </a:r>
          </a:p>
          <a:p>
            <a:endParaRPr lang="ru-RU" dirty="0"/>
          </a:p>
        </p:txBody>
      </p:sp>
      <p:pic>
        <p:nvPicPr>
          <p:cNvPr id="4" name="Picture 2" descr="http://eazakirova.ucoz.ru/deti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9"/>
            <a:ext cx="8429684" cy="12858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0114"/>
          </a:xfrm>
        </p:spPr>
        <p:txBody>
          <a:bodyPr>
            <a:normAutofit/>
          </a:bodyPr>
          <a:lstStyle/>
          <a:p>
            <a:r>
              <a:rPr lang="ru-RU" b="1" dirty="0" smtClean="0"/>
              <a:t>Детей надо любить.</a:t>
            </a:r>
            <a:br>
              <a:rPr lang="ru-RU" b="1" dirty="0" smtClean="0"/>
            </a:br>
            <a:r>
              <a:rPr lang="ru-RU" b="1" dirty="0" smtClean="0"/>
              <a:t>Их надо воспитывать.</a:t>
            </a:r>
            <a:br>
              <a:rPr lang="ru-RU" b="1" dirty="0" smtClean="0"/>
            </a:br>
            <a:r>
              <a:rPr lang="ru-RU" b="1" dirty="0" smtClean="0"/>
              <a:t>О детях надо заботиться. </a:t>
            </a:r>
            <a:br>
              <a:rPr lang="ru-RU" b="1" dirty="0" smtClean="0"/>
            </a:br>
            <a:r>
              <a:rPr lang="ru-RU" sz="3200" dirty="0" smtClean="0"/>
              <a:t>В каком порядке поставить эти фразы?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76"/>
            <a:ext cx="8229600" cy="255428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Кто это будет делать?</a:t>
            </a:r>
          </a:p>
          <a:p>
            <a:pPr algn="ctr">
              <a:buNone/>
            </a:pPr>
            <a:r>
              <a:rPr lang="ru-RU" sz="4000" b="1" dirty="0" smtClean="0"/>
              <a:t>В первую очередь родители.</a:t>
            </a:r>
          </a:p>
          <a:p>
            <a:pPr algn="ctr">
              <a:buNone/>
            </a:pPr>
            <a:r>
              <a:rPr lang="ru-RU" sz="4000" b="1" dirty="0" smtClean="0"/>
              <a:t>Родитель должен быть активным</a:t>
            </a:r>
          </a:p>
          <a:p>
            <a:pPr algn="ctr">
              <a:buNone/>
            </a:pPr>
            <a:endParaRPr lang="ru-RU" sz="4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1. Детей надо воспитывать…</a:t>
            </a:r>
            <a:br>
              <a:rPr lang="ru-RU" dirty="0" smtClean="0"/>
            </a:br>
            <a:r>
              <a:rPr lang="ru-RU" dirty="0" smtClean="0"/>
              <a:t>Своим примером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43444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Дети с ОВЗ  ежегодно участвуют во внутри школьных мероприятиях начальной школы</a:t>
            </a:r>
          </a:p>
          <a:p>
            <a:pPr algn="ctr">
              <a:buNone/>
            </a:pPr>
            <a:r>
              <a:rPr lang="ru-RU" b="1" u="sng" dirty="0" smtClean="0"/>
              <a:t>Приглашайте родителей</a:t>
            </a:r>
          </a:p>
          <a:p>
            <a:pPr algn="just">
              <a:buNone/>
            </a:pPr>
            <a:r>
              <a:rPr lang="ru-RU" b="1" dirty="0" smtClean="0"/>
              <a:t>Родители активно участвуют в «Осеннем </a:t>
            </a:r>
            <a:r>
              <a:rPr lang="ru-RU" b="1" dirty="0" err="1" smtClean="0"/>
              <a:t>турслёте</a:t>
            </a:r>
            <a:r>
              <a:rPr lang="ru-RU" b="1" dirty="0" smtClean="0"/>
              <a:t>», игре «Зарница», приходят на классные мероприятия, заглядывают на классные часы – экскурсии , помогают в  проведении генеральной уборки, субботника.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Хорошо вместе…</a:t>
            </a:r>
            <a:endParaRPr lang="ru-RU" dirty="0"/>
          </a:p>
        </p:txBody>
      </p:sp>
      <p:pic>
        <p:nvPicPr>
          <p:cNvPr id="4" name="Picture 3" descr="C:\Users\Админ\Desktop\P10209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156" t="8333" r="32031" b="20833"/>
          <a:stretch>
            <a:fillRect/>
          </a:stretch>
        </p:blipFill>
        <p:spPr bwMode="auto">
          <a:xfrm>
            <a:off x="5500694" y="928670"/>
            <a:ext cx="3210797" cy="3714776"/>
          </a:xfrm>
          <a:prstGeom prst="rect">
            <a:avLst/>
          </a:prstGeom>
          <a:noFill/>
        </p:spPr>
      </p:pic>
      <p:pic>
        <p:nvPicPr>
          <p:cNvPr id="2050" name="Picture 2" descr="C:\Users\Админ\Desktop\P1020933.JPG"/>
          <p:cNvPicPr>
            <a:picLocks noChangeAspect="1" noChangeArrowheads="1"/>
          </p:cNvPicPr>
          <p:nvPr/>
        </p:nvPicPr>
        <p:blipFill>
          <a:blip r:embed="rId3" cstate="print"/>
          <a:srcRect l="21875" t="15625" r="13281" b="14583"/>
          <a:stretch>
            <a:fillRect/>
          </a:stretch>
        </p:blipFill>
        <p:spPr bwMode="auto">
          <a:xfrm>
            <a:off x="500034" y="1071546"/>
            <a:ext cx="3286148" cy="3071834"/>
          </a:xfrm>
          <a:prstGeom prst="rect">
            <a:avLst/>
          </a:prstGeom>
          <a:noFill/>
        </p:spPr>
      </p:pic>
      <p:pic>
        <p:nvPicPr>
          <p:cNvPr id="2051" name="Picture 3" descr="C:\Users\Админ\Desktop\P1020769.JPG"/>
          <p:cNvPicPr>
            <a:picLocks noChangeAspect="1" noChangeArrowheads="1"/>
          </p:cNvPicPr>
          <p:nvPr/>
        </p:nvPicPr>
        <p:blipFill>
          <a:blip r:embed="rId4" cstate="print"/>
          <a:srcRect l="10937" t="21875" r="24219" b="35416"/>
          <a:stretch>
            <a:fillRect/>
          </a:stretch>
        </p:blipFill>
        <p:spPr bwMode="auto">
          <a:xfrm>
            <a:off x="1071538" y="4000504"/>
            <a:ext cx="5929354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Просто замечательно…</a:t>
            </a:r>
            <a:endParaRPr lang="ru-RU" dirty="0"/>
          </a:p>
        </p:txBody>
      </p:sp>
      <p:pic>
        <p:nvPicPr>
          <p:cNvPr id="2050" name="Picture 2" descr="C:\Users\Админ\Desktop\P10207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486" t="7260" r="15670"/>
          <a:stretch>
            <a:fillRect/>
          </a:stretch>
        </p:blipFill>
        <p:spPr bwMode="auto">
          <a:xfrm>
            <a:off x="5857884" y="3857628"/>
            <a:ext cx="2939965" cy="2643205"/>
          </a:xfrm>
          <a:prstGeom prst="rect">
            <a:avLst/>
          </a:prstGeom>
          <a:noFill/>
        </p:spPr>
      </p:pic>
      <p:pic>
        <p:nvPicPr>
          <p:cNvPr id="1026" name="Picture 2" descr="C:\Users\Админ\Desktop\P1020249.JPG"/>
          <p:cNvPicPr>
            <a:picLocks noChangeAspect="1" noChangeArrowheads="1"/>
          </p:cNvPicPr>
          <p:nvPr/>
        </p:nvPicPr>
        <p:blipFill>
          <a:blip r:embed="rId3" cstate="print"/>
          <a:srcRect l="23437" t="12500" r="26562"/>
          <a:stretch>
            <a:fillRect/>
          </a:stretch>
        </p:blipFill>
        <p:spPr bwMode="auto">
          <a:xfrm>
            <a:off x="428596" y="1000108"/>
            <a:ext cx="4500594" cy="2857519"/>
          </a:xfrm>
          <a:prstGeom prst="rect">
            <a:avLst/>
          </a:prstGeom>
          <a:noFill/>
        </p:spPr>
      </p:pic>
      <p:pic>
        <p:nvPicPr>
          <p:cNvPr id="1028" name="Picture 4" descr="C:\Users\Админ\Desktop\P1020264.JPG"/>
          <p:cNvPicPr>
            <a:picLocks noChangeAspect="1" noChangeArrowheads="1"/>
          </p:cNvPicPr>
          <p:nvPr/>
        </p:nvPicPr>
        <p:blipFill>
          <a:blip r:embed="rId4" cstate="print"/>
          <a:srcRect l="5468" t="26041" r="11718" b="11458"/>
          <a:stretch>
            <a:fillRect/>
          </a:stretch>
        </p:blipFill>
        <p:spPr bwMode="auto">
          <a:xfrm>
            <a:off x="357159" y="4071942"/>
            <a:ext cx="5500726" cy="2482760"/>
          </a:xfrm>
          <a:prstGeom prst="rect">
            <a:avLst/>
          </a:prstGeom>
          <a:noFill/>
        </p:spPr>
      </p:pic>
      <p:pic>
        <p:nvPicPr>
          <p:cNvPr id="1029" name="Picture 5" descr="C:\Users\Админ\Desktop\P1020425.JPG"/>
          <p:cNvPicPr>
            <a:picLocks noChangeAspect="1" noChangeArrowheads="1"/>
          </p:cNvPicPr>
          <p:nvPr/>
        </p:nvPicPr>
        <p:blipFill>
          <a:blip r:embed="rId5" cstate="print"/>
          <a:srcRect l="28906" t="17708" r="16406" b="17708"/>
          <a:stretch>
            <a:fillRect/>
          </a:stretch>
        </p:blipFill>
        <p:spPr bwMode="auto">
          <a:xfrm>
            <a:off x="5214943" y="1071546"/>
            <a:ext cx="3571900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Все счастливы…</a:t>
            </a:r>
            <a:endParaRPr lang="ru-RU" dirty="0"/>
          </a:p>
        </p:txBody>
      </p:sp>
      <p:pic>
        <p:nvPicPr>
          <p:cNvPr id="3074" name="Picture 2" descr="C:\Users\Админ\Desktop\P10207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7633" t="23044" r="12118" b="5927"/>
          <a:stretch>
            <a:fillRect/>
          </a:stretch>
        </p:blipFill>
        <p:spPr bwMode="auto">
          <a:xfrm>
            <a:off x="428596" y="928670"/>
            <a:ext cx="2428892" cy="3214710"/>
          </a:xfrm>
          <a:prstGeom prst="rect">
            <a:avLst/>
          </a:prstGeom>
          <a:noFill/>
        </p:spPr>
      </p:pic>
      <p:pic>
        <p:nvPicPr>
          <p:cNvPr id="3075" name="Picture 3" descr="C:\Users\Админ\Desktop\P1020727.JPG"/>
          <p:cNvPicPr>
            <a:picLocks noChangeAspect="1" noChangeArrowheads="1"/>
          </p:cNvPicPr>
          <p:nvPr/>
        </p:nvPicPr>
        <p:blipFill>
          <a:blip r:embed="rId3" cstate="print"/>
          <a:srcRect l="10156" t="12500" r="19531" b="13541"/>
          <a:stretch>
            <a:fillRect/>
          </a:stretch>
        </p:blipFill>
        <p:spPr bwMode="auto">
          <a:xfrm>
            <a:off x="4857752" y="1000108"/>
            <a:ext cx="3712764" cy="2928958"/>
          </a:xfrm>
          <a:prstGeom prst="rect">
            <a:avLst/>
          </a:prstGeom>
          <a:noFill/>
        </p:spPr>
      </p:pic>
      <p:pic>
        <p:nvPicPr>
          <p:cNvPr id="3076" name="Picture 4" descr="C:\Users\Админ\Desktop\P1020741.JPG"/>
          <p:cNvPicPr>
            <a:picLocks noChangeAspect="1" noChangeArrowheads="1"/>
          </p:cNvPicPr>
          <p:nvPr/>
        </p:nvPicPr>
        <p:blipFill>
          <a:blip r:embed="rId4" cstate="print"/>
          <a:srcRect t="12500" r="10937" b="34375"/>
          <a:stretch>
            <a:fillRect/>
          </a:stretch>
        </p:blipFill>
        <p:spPr bwMode="auto">
          <a:xfrm>
            <a:off x="1142976" y="3786190"/>
            <a:ext cx="6215106" cy="27860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О детях надо заботиться…</a:t>
            </a:r>
            <a:br>
              <a:rPr lang="ru-RU" dirty="0" smtClean="0"/>
            </a:br>
            <a:r>
              <a:rPr lang="ru-RU" sz="4000" dirty="0" smtClean="0"/>
              <a:t>Всегда</a:t>
            </a:r>
            <a:r>
              <a:rPr lang="ru-RU" sz="3100" dirty="0" smtClean="0"/>
              <a:t> </a:t>
            </a:r>
            <a:br>
              <a:rPr lang="ru-RU" sz="31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17655"/>
            <a:ext cx="8229600" cy="4625989"/>
          </a:xfrm>
        </p:spPr>
        <p:txBody>
          <a:bodyPr/>
          <a:lstStyle/>
          <a:p>
            <a:r>
              <a:rPr lang="ru-RU" b="1" dirty="0" smtClean="0"/>
              <a:t>Даже если родителей нет рядом,  они создали детям все условия для того, чтобы их ребёнок стал успешным. </a:t>
            </a:r>
          </a:p>
          <a:p>
            <a:pPr algn="ctr">
              <a:buNone/>
            </a:pPr>
            <a:r>
              <a:rPr lang="ru-RU" b="1" u="sng" dirty="0" smtClean="0"/>
              <a:t>Привлекайте, вовлекайте родителей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C:\Users\Админ\Desktop\P1040080.JPG"/>
          <p:cNvPicPr>
            <a:picLocks noChangeAspect="1" noChangeArrowheads="1"/>
          </p:cNvPicPr>
          <p:nvPr/>
        </p:nvPicPr>
        <p:blipFill>
          <a:blip r:embed="rId2" cstate="print"/>
          <a:srcRect l="11718" t="5208" r="7031" b="17708"/>
          <a:stretch>
            <a:fillRect/>
          </a:stretch>
        </p:blipFill>
        <p:spPr bwMode="auto">
          <a:xfrm>
            <a:off x="1500166" y="3643314"/>
            <a:ext cx="6215106" cy="28465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328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МАОУ  «Нижнемуллинская средняя школа» Пермский район Пермский край</vt:lpstr>
      <vt:lpstr>Школа – второй дом…                            Ребёнок учится тому,                      что видит у себя в дому…                               (Народная мудрость)</vt:lpstr>
      <vt:lpstr>Презентация PowerPoint</vt:lpstr>
      <vt:lpstr>Детей надо любить. Их надо воспитывать. О детях надо заботиться.  В каком порядке поставить эти фразы?</vt:lpstr>
      <vt:lpstr>1. Детей надо воспитывать… Своим примером</vt:lpstr>
      <vt:lpstr>Хорошо вместе…</vt:lpstr>
      <vt:lpstr>Просто замечательно…</vt:lpstr>
      <vt:lpstr>Все счастливы…</vt:lpstr>
      <vt:lpstr>2. О детях надо заботиться… Всегда  </vt:lpstr>
      <vt:lpstr>  1 сентября . Весенний кросс. Смотр строя и песни. Ярмарка в масленичную неделю.  Последний звонок… Родители создали своим детям  Ситуацию успеха</vt:lpstr>
      <vt:lpstr>Собрали в школу. Сшили  галстуки</vt:lpstr>
      <vt:lpstr>Презентация PowerPoint</vt:lpstr>
      <vt:lpstr>А ещё родители детейспонсируют …</vt:lpstr>
      <vt:lpstr>Мы приглашаем родителей  на открытые уроки и мероприятия</vt:lpstr>
      <vt:lpstr>Удивляем их на праздниках,  делают  подарки и сюрпризы.</vt:lpstr>
      <vt:lpstr>3. Детей надо любить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Dremina-IA</cp:lastModifiedBy>
  <cp:revision>38</cp:revision>
  <dcterms:created xsi:type="dcterms:W3CDTF">2020-03-17T03:11:50Z</dcterms:created>
  <dcterms:modified xsi:type="dcterms:W3CDTF">2020-03-27T12:18:56Z</dcterms:modified>
</cp:coreProperties>
</file>